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handoutMasterIdLst>
    <p:handoutMasterId r:id="rId22"/>
  </p:handoutMasterIdLst>
  <p:sldIdLst>
    <p:sldId id="341" r:id="rId2"/>
    <p:sldId id="342" r:id="rId3"/>
    <p:sldId id="320" r:id="rId4"/>
    <p:sldId id="323" r:id="rId5"/>
    <p:sldId id="289" r:id="rId6"/>
    <p:sldId id="316" r:id="rId7"/>
    <p:sldId id="327" r:id="rId8"/>
    <p:sldId id="290" r:id="rId9"/>
    <p:sldId id="329" r:id="rId10"/>
    <p:sldId id="315" r:id="rId11"/>
    <p:sldId id="333" r:id="rId12"/>
    <p:sldId id="297" r:id="rId13"/>
    <p:sldId id="334" r:id="rId14"/>
    <p:sldId id="298" r:id="rId15"/>
    <p:sldId id="343" r:id="rId16"/>
    <p:sldId id="344" r:id="rId17"/>
    <p:sldId id="338" r:id="rId18"/>
    <p:sldId id="339" r:id="rId19"/>
    <p:sldId id="271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3020649-48C0-43B6-B745-BB2A6C72F2DF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491FD6B-B3E4-4844-8909-84DBD60E9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B05A430-82F0-4F03-A28B-FE9F166CBD2E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338E4A-48D2-4CD7-841D-1D6E4C7D2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Picture with multicolored tint</a:t>
            </a:r>
          </a:p>
          <a:p>
            <a:r>
              <a:rPr lang="en-US" sz="1400" dirty="0" smtClean="0"/>
              <a:t>(Basic)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picture effects on this slide, do the following:</a:t>
            </a:r>
          </a:p>
          <a:p>
            <a:pPr marL="233309" indent="-233309" defTabSz="933237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33309" indent="-233309" defTabSz="933237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Illustrations</a:t>
            </a:r>
            <a:r>
              <a:rPr lang="en-US" dirty="0" smtClean="0"/>
              <a:t> 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 Picture </a:t>
            </a:r>
            <a:r>
              <a:rPr lang="en-US" dirty="0" smtClean="0"/>
              <a:t>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 </a:t>
            </a:r>
          </a:p>
          <a:p>
            <a:pPr marL="233309" indent="-233309" defTabSz="933237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Picture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Size and Position </a:t>
            </a:r>
            <a:r>
              <a:rPr lang="en-US" dirty="0" smtClean="0"/>
              <a:t> dialog box, on the </a:t>
            </a:r>
            <a:r>
              <a:rPr lang="en-US" b="1" dirty="0" smtClean="0"/>
              <a:t>Size</a:t>
            </a:r>
            <a:r>
              <a:rPr lang="en-US" dirty="0" smtClean="0"/>
              <a:t> tab, resize or crop the picture as needed so that under </a:t>
            </a:r>
            <a:r>
              <a:rPr lang="en-US" b="1" dirty="0" smtClean="0"/>
              <a:t>Size and rotate</a:t>
            </a:r>
            <a:r>
              <a:rPr lang="en-US" dirty="0" smtClean="0"/>
              <a:t>, the </a:t>
            </a:r>
            <a:r>
              <a:rPr lang="en-US" b="1" dirty="0" smtClean="0"/>
              <a:t>Height</a:t>
            </a:r>
            <a:r>
              <a:rPr lang="en-US" dirty="0" smtClean="0"/>
              <a:t> box is set to </a:t>
            </a:r>
            <a:r>
              <a:rPr lang="en-US" b="1" dirty="0" smtClean="0"/>
              <a:t>4.08”</a:t>
            </a:r>
            <a:r>
              <a:rPr lang="en-US" dirty="0" smtClean="0"/>
              <a:t> and the </a:t>
            </a:r>
            <a:r>
              <a:rPr lang="en-US" b="1" dirty="0" smtClean="0"/>
              <a:t>Width</a:t>
            </a:r>
            <a:r>
              <a:rPr lang="en-US" dirty="0" smtClean="0"/>
              <a:t> box is set to </a:t>
            </a:r>
            <a:r>
              <a:rPr lang="en-US" b="1" dirty="0" smtClean="0"/>
              <a:t>10”</a:t>
            </a:r>
            <a:r>
              <a:rPr lang="en-US" dirty="0" smtClean="0"/>
              <a:t>. Resize the picture under </a:t>
            </a:r>
            <a:r>
              <a:rPr lang="en-US" b="1" dirty="0" smtClean="0"/>
              <a:t>Size and rotate </a:t>
            </a:r>
            <a:r>
              <a:rPr lang="en-US" dirty="0" smtClean="0"/>
              <a:t>by entering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 Crop the picture under </a:t>
            </a:r>
            <a:r>
              <a:rPr lang="en-US" b="1" dirty="0" smtClean="0"/>
              <a:t>Crop from </a:t>
            </a:r>
            <a:r>
              <a:rPr lang="en-US" dirty="0" smtClean="0"/>
              <a:t>by entering values into the </a:t>
            </a:r>
            <a:r>
              <a:rPr lang="en-US" b="1" dirty="0" smtClean="0"/>
              <a:t>Left</a:t>
            </a:r>
            <a:r>
              <a:rPr lang="en-US" dirty="0" smtClean="0"/>
              <a:t>, </a:t>
            </a:r>
            <a:r>
              <a:rPr lang="en-US" b="1" dirty="0" smtClean="0"/>
              <a:t>Right</a:t>
            </a:r>
            <a:r>
              <a:rPr lang="en-US" dirty="0" smtClean="0"/>
              <a:t>, </a:t>
            </a:r>
            <a:r>
              <a:rPr lang="en-US" b="1" dirty="0" smtClean="0"/>
              <a:t>Top</a:t>
            </a:r>
            <a:r>
              <a:rPr lang="en-US" dirty="0" smtClean="0"/>
              <a:t>, and </a:t>
            </a:r>
            <a:r>
              <a:rPr lang="en-US" b="1" dirty="0" smtClean="0"/>
              <a:t>Bottom</a:t>
            </a:r>
            <a:r>
              <a:rPr lang="en-US" dirty="0" smtClean="0"/>
              <a:t> boxes. </a:t>
            </a:r>
          </a:p>
          <a:p>
            <a:pPr marL="233309" indent="-233309" defTabSz="933237">
              <a:buFont typeface="+mj-lt"/>
              <a:buAutoNum type="arabicPeriod"/>
              <a:defRPr/>
            </a:pPr>
            <a:r>
              <a:rPr lang="en-US" dirty="0" smtClean="0"/>
              <a:t>Select the picture.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click </a:t>
            </a:r>
            <a:r>
              <a:rPr lang="en-US" b="1" dirty="0" smtClean="0"/>
              <a:t>Picture</a:t>
            </a:r>
            <a:r>
              <a:rPr lang="en-US" dirty="0" smtClean="0"/>
              <a:t> in the left pane, and then do the following in the </a:t>
            </a:r>
            <a:r>
              <a:rPr lang="en-US" b="1" dirty="0" smtClean="0"/>
              <a:t>Picture</a:t>
            </a:r>
            <a:r>
              <a:rPr lang="en-US" dirty="0" smtClean="0"/>
              <a:t> pane:</a:t>
            </a:r>
          </a:p>
          <a:p>
            <a:pPr marL="699927" lvl="1" indent="-233309" defTabSz="933237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Recolor</a:t>
            </a:r>
            <a:r>
              <a:rPr lang="en-US" dirty="0" smtClean="0"/>
              <a:t>, and then under </a:t>
            </a:r>
            <a:r>
              <a:rPr lang="en-US" b="1" dirty="0" smtClean="0"/>
              <a:t>Color Modes</a:t>
            </a:r>
            <a:r>
              <a:rPr lang="en-US" dirty="0" smtClean="0"/>
              <a:t>, click </a:t>
            </a:r>
            <a:r>
              <a:rPr lang="en-US" b="1" dirty="0" smtClean="0"/>
              <a:t>Grayscale</a:t>
            </a:r>
            <a:r>
              <a:rPr lang="en-US" dirty="0" smtClean="0"/>
              <a:t> (first option from the left).</a:t>
            </a:r>
          </a:p>
          <a:p>
            <a:pPr marL="699927" lvl="1" indent="-233309" defTabSz="933237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Brightness</a:t>
            </a:r>
            <a:r>
              <a:rPr lang="en-US" dirty="0" smtClean="0"/>
              <a:t> box, enter </a:t>
            </a:r>
            <a:r>
              <a:rPr lang="en-US" b="1" dirty="0" smtClean="0"/>
              <a:t>25%</a:t>
            </a:r>
            <a:r>
              <a:rPr lang="en-US" dirty="0" smtClean="0"/>
              <a:t>.</a:t>
            </a:r>
          </a:p>
          <a:p>
            <a:pPr marL="699927" lvl="1" indent="-233309" defTabSz="933237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Contrast</a:t>
            </a:r>
            <a:r>
              <a:rPr lang="en-US" dirty="0" smtClean="0"/>
              <a:t> box, enter </a:t>
            </a:r>
            <a:r>
              <a:rPr lang="en-US" b="1" dirty="0" smtClean="0"/>
              <a:t>25%</a:t>
            </a:r>
            <a:r>
              <a:rPr lang="en-US" dirty="0" smtClean="0"/>
              <a:t>.</a:t>
            </a:r>
          </a:p>
          <a:p>
            <a:pPr marL="233309" indent="-233309" defTabSz="933237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Shadow</a:t>
            </a:r>
            <a:r>
              <a:rPr lang="en-US" dirty="0" smtClean="0"/>
              <a:t> in the left pane. In the </a:t>
            </a:r>
            <a:r>
              <a:rPr lang="en-US" b="1" dirty="0" smtClean="0"/>
              <a:t>Shadow</a:t>
            </a:r>
            <a:r>
              <a:rPr lang="en-US" dirty="0" smtClean="0"/>
              <a:t> pane,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under </a:t>
            </a:r>
            <a:r>
              <a:rPr lang="en-US" b="1" dirty="0" smtClean="0"/>
              <a:t>Inner</a:t>
            </a:r>
            <a:r>
              <a:rPr lang="en-US" dirty="0" smtClean="0"/>
              <a:t> click </a:t>
            </a:r>
            <a:r>
              <a:rPr lang="en-US" b="1" dirty="0" smtClean="0"/>
              <a:t>Inside Top </a:t>
            </a:r>
            <a:r>
              <a:rPr lang="en-US" dirty="0" smtClean="0"/>
              <a:t>(first row, second option from the left). </a:t>
            </a:r>
          </a:p>
          <a:p>
            <a:pPr marL="233309" indent="-233309" defTabSz="933237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,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Drag to draw a rectangle on the slide. </a:t>
            </a:r>
          </a:p>
          <a:p>
            <a:pPr marL="233309" indent="-233309" defTabSz="933237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99927" lvl="1" indent="-233309" defTabSz="933237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 </a:t>
            </a:r>
            <a:r>
              <a:rPr lang="en-US" dirty="0" smtClean="0"/>
              <a:t>box, enter </a:t>
            </a:r>
            <a:r>
              <a:rPr lang="en-US" b="1" dirty="0" smtClean="0"/>
              <a:t>4.08”</a:t>
            </a:r>
            <a:r>
              <a:rPr lang="en-US" dirty="0" smtClean="0"/>
              <a:t>.</a:t>
            </a:r>
          </a:p>
          <a:p>
            <a:pPr marL="699927" lvl="1" indent="-233309" defTabSz="933237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 </a:t>
            </a:r>
            <a:r>
              <a:rPr lang="en-US" dirty="0" smtClean="0"/>
              <a:t>box, enter </a:t>
            </a:r>
            <a:r>
              <a:rPr lang="en-US" b="1" dirty="0" smtClean="0"/>
              <a:t>10”</a:t>
            </a:r>
            <a:r>
              <a:rPr lang="en-US" dirty="0" smtClean="0"/>
              <a:t>.</a:t>
            </a:r>
          </a:p>
          <a:p>
            <a:pPr marL="233309" indent="-233309" defTabSz="933237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99927" lvl="1" indent="-233309" defTabSz="933237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Preset colors</a:t>
            </a:r>
            <a:r>
              <a:rPr lang="en-US" dirty="0" smtClean="0"/>
              <a:t>, and then click </a:t>
            </a:r>
            <a:r>
              <a:rPr lang="en-US" b="1" dirty="0" smtClean="0"/>
              <a:t>Rainbow II </a:t>
            </a:r>
            <a:r>
              <a:rPr lang="en-US" dirty="0" smtClean="0"/>
              <a:t>(fourth row, second option from the left).</a:t>
            </a:r>
          </a:p>
          <a:p>
            <a:pPr marL="699927" lvl="1" indent="-233309" defTabSz="933237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 </a:t>
            </a:r>
          </a:p>
          <a:p>
            <a:pPr marL="699927" lvl="1" indent="-233309" defTabSz="933237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Left </a:t>
            </a:r>
            <a:r>
              <a:rPr lang="en-US" dirty="0" smtClean="0"/>
              <a:t>(first row, fifth option from the left).</a:t>
            </a:r>
          </a:p>
          <a:p>
            <a:pPr marL="699927" lvl="1" indent="-233309" defTabSz="933237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Angle</a:t>
            </a:r>
            <a:r>
              <a:rPr lang="en-US" dirty="0" smtClean="0"/>
              <a:t> box, enter </a:t>
            </a:r>
            <a:r>
              <a:rPr lang="en-US" b="1" dirty="0" smtClean="0"/>
              <a:t>180°</a:t>
            </a:r>
            <a:r>
              <a:rPr lang="en-US" dirty="0" smtClean="0"/>
              <a:t>.</a:t>
            </a:r>
          </a:p>
          <a:p>
            <a:pPr marL="699927" lvl="1" indent="-233309" defTabSz="933237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</a:t>
            </a:r>
            <a:r>
              <a:rPr lang="en-US" dirty="0" smtClean="0"/>
              <a:t> stops, in the drop-down list, select each of the five stops individually, and then 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 </a:t>
            </a:r>
          </a:p>
          <a:p>
            <a:pPr marL="233309" indent="-233309" defTabSz="933237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33309" indent="-233309" defTabSz="933237">
              <a:buFont typeface="+mj-lt"/>
              <a:buAutoNum type="arabicPeriod"/>
              <a:defRPr/>
            </a:pPr>
            <a:r>
              <a:rPr lang="en-US" dirty="0" smtClean="0"/>
              <a:t>Press and hold SHIFT and select both the picture and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and then do the following:</a:t>
            </a:r>
          </a:p>
          <a:p>
            <a:pPr marL="699927" lvl="1" indent="-233309" defTabSz="933237">
              <a:buFont typeface="+mj-lt"/>
              <a:buAutoNum type="arabicPeriod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to Slide</a:t>
            </a:r>
            <a:r>
              <a:rPr lang="en-US" dirty="0" smtClean="0"/>
              <a:t>. </a:t>
            </a:r>
          </a:p>
          <a:p>
            <a:pPr marL="699927" lvl="1" indent="-233309" defTabSz="933237">
              <a:buFont typeface="+mj-lt"/>
              <a:buAutoNum type="arabicPeriod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699927" lvl="1" indent="-233309" defTabSz="933237">
              <a:buFont typeface="+mj-lt"/>
              <a:buAutoNum type="arabicPeriod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Center</a:t>
            </a:r>
            <a:r>
              <a:rPr lang="en-US" dirty="0" smtClean="0"/>
              <a:t>.</a:t>
            </a:r>
          </a:p>
          <a:p>
            <a:pPr marL="699927" lvl="1" indent="-233309" defTabSz="933237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Group</a:t>
            </a:r>
            <a:r>
              <a:rPr lang="en-US" dirty="0" smtClean="0"/>
              <a:t>.</a:t>
            </a:r>
          </a:p>
          <a:p>
            <a:pPr marL="233309" indent="-233309" defTabSz="933237">
              <a:buFont typeface="+mj-lt"/>
              <a:buAutoNum type="arabicPeriod"/>
              <a:defRPr/>
            </a:pPr>
            <a:r>
              <a:rPr lang="en-US" dirty="0" smtClean="0"/>
              <a:t>Drag the group vertically on the slide to position as needed. </a:t>
            </a:r>
          </a:p>
          <a:p>
            <a:pPr marL="233309" indent="-233309" defTabSz="933237">
              <a:buFont typeface="+mj-lt"/>
              <a:buAutoNum type="arabicPeriod"/>
              <a:defRPr/>
            </a:pPr>
            <a:r>
              <a:rPr lang="en-US" dirty="0" smtClean="0"/>
              <a:t>If the group is no longer centered horizontally on the slide,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99927" lvl="1" indent="-233309" defTabSz="933237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 </a:t>
            </a:r>
          </a:p>
          <a:p>
            <a:pPr marL="699927" lvl="1" indent="-233309" defTabSz="933237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 </a:t>
            </a:r>
          </a:p>
          <a:p>
            <a:pPr marL="233309" indent="-233309" defTabSz="933237">
              <a:buFont typeface="+mj-lt"/>
              <a:buAutoNum type="arabicPeriod"/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background on this slide, do the following: </a:t>
            </a:r>
          </a:p>
          <a:p>
            <a:pPr marL="233309" indent="-233309">
              <a:buFont typeface="+mj-lt"/>
              <a:buAutoNum type="arabicPeriod"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99927" lvl="1" indent="-233309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99927" lvl="1" indent="-233309">
              <a:buFont typeface="Arial" pitchFamily="34" charset="0"/>
              <a:buChar char="•"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Right </a:t>
            </a:r>
            <a:r>
              <a:rPr lang="en-US" dirty="0" smtClean="0"/>
              <a:t>(first row, fourth option from the left). </a:t>
            </a:r>
            <a:endParaRPr lang="en-US" b="1" dirty="0" smtClean="0"/>
          </a:p>
          <a:p>
            <a:pPr marL="699927" lvl="1" indent="-233309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Angle</a:t>
            </a:r>
            <a:r>
              <a:rPr lang="en-US" dirty="0" smtClean="0"/>
              <a:t> text box, enter </a:t>
            </a:r>
            <a:r>
              <a:rPr lang="en-US" b="1" dirty="0" smtClean="0"/>
              <a:t>0⁰</a:t>
            </a:r>
            <a:r>
              <a:rPr lang="en-US" dirty="0" smtClean="0"/>
              <a:t>.</a:t>
            </a:r>
          </a:p>
          <a:p>
            <a:pPr marL="699927" lvl="1" indent="-233309">
              <a:buFont typeface="Arial" pitchFamily="34" charset="0"/>
              <a:buChar char="•"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33309" indent="-233309">
              <a:buFont typeface="+mj-lt"/>
              <a:buAutoNum type="arabicPeriod"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99927" lvl="1" indent="-233309">
              <a:buFont typeface="Arial" pitchFamily="34" charset="0"/>
              <a:buChar char="•"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66546" lvl="2" indent="-233309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66546" lvl="2" indent="-233309">
              <a:buFont typeface="Arial" pitchFamily="34" charset="0"/>
              <a:buChar char="•"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1, Darker 15% </a:t>
            </a:r>
            <a:r>
              <a:rPr lang="en-US" dirty="0" smtClean="0"/>
              <a:t>(third row, first option from the left).</a:t>
            </a:r>
          </a:p>
          <a:p>
            <a:pPr marL="699927" lvl="1" indent="-233309">
              <a:buFont typeface="Arial" pitchFamily="34" charset="0"/>
              <a:buChar char="•"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66546" lvl="2" indent="-233309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20%</a:t>
            </a:r>
            <a:r>
              <a:rPr lang="en-US" dirty="0" smtClean="0"/>
              <a:t>.</a:t>
            </a:r>
          </a:p>
          <a:p>
            <a:pPr marL="1166546" lvl="2" indent="-233309">
              <a:buFont typeface="Arial" pitchFamily="34" charset="0"/>
              <a:buChar char="•"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99927" lvl="1" indent="-233309">
              <a:buFont typeface="Arial" pitchFamily="34" charset="0"/>
              <a:buChar char="•"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66546" lvl="2" indent="-233309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66546" lvl="2" indent="-233309">
              <a:buFont typeface="Arial" pitchFamily="34" charset="0"/>
              <a:buChar char="•"/>
            </a:pPr>
            <a:r>
              <a:rPr lang="en-US" dirty="0" smtClean="0"/>
              <a:t>Click the button next to </a:t>
            </a:r>
            <a:r>
              <a:rPr lang="en-US" b="1" dirty="0" smtClean="0"/>
              <a:t>Color,</a:t>
            </a:r>
            <a:r>
              <a:rPr lang="en-US" dirty="0" smtClean="0"/>
              <a:t> and then under </a:t>
            </a:r>
            <a:r>
              <a:rPr lang="en-US" b="1" dirty="0" smtClean="0"/>
              <a:t>Theme Colors </a:t>
            </a:r>
            <a:r>
              <a:rPr lang="en-US" dirty="0" smtClean="0"/>
              <a:t> click </a:t>
            </a:r>
            <a:r>
              <a:rPr lang="en-US" b="1" dirty="0" smtClean="0"/>
              <a:t>White, Background</a:t>
            </a:r>
            <a:r>
              <a:rPr lang="en-US" dirty="0" smtClean="0"/>
              <a:t> </a:t>
            </a:r>
            <a:r>
              <a:rPr lang="en-US" b="1" dirty="0" smtClean="0"/>
              <a:t>1, Darker 25% </a:t>
            </a:r>
            <a:r>
              <a:rPr lang="en-US" dirty="0" smtClean="0"/>
              <a:t>(fourth row, first option from the left).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C4F23-95D7-4AD0-AF37-E005856C531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C4F23-95D7-4AD0-AF37-E005856C531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C4F23-95D7-4AD0-AF37-E005856C531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C4F23-95D7-4AD0-AF37-E005856C531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C4F23-95D7-4AD0-AF37-E005856C531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C4F23-95D7-4AD0-AF37-E005856C531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C4F23-95D7-4AD0-AF37-E005856C531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0914-6102-445A-A16D-1D3005807EB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B4EF2-88DE-4BAB-B780-9A0BE6E4A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0914-6102-445A-A16D-1D3005807EB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B4EF2-88DE-4BAB-B780-9A0BE6E4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0914-6102-445A-A16D-1D3005807EB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B4EF2-88DE-4BAB-B780-9A0BE6E4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0914-6102-445A-A16D-1D3005807EB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B4EF2-88DE-4BAB-B780-9A0BE6E4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0914-6102-445A-A16D-1D3005807EB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B4EF2-88DE-4BAB-B780-9A0BE6E4A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0914-6102-445A-A16D-1D3005807EB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B4EF2-88DE-4BAB-B780-9A0BE6E4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0914-6102-445A-A16D-1D3005807EB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B4EF2-88DE-4BAB-B780-9A0BE6E4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0914-6102-445A-A16D-1D3005807EB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B4EF2-88DE-4BAB-B780-9A0BE6E4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0914-6102-445A-A16D-1D3005807EB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B4EF2-88DE-4BAB-B780-9A0BE6E4A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0914-6102-445A-A16D-1D3005807EB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B4EF2-88DE-4BAB-B780-9A0BE6E4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0914-6102-445A-A16D-1D3005807EB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B4EF2-88DE-4BAB-B780-9A0BE6E4A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0260914-6102-445A-A16D-1D3005807EB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14B4EF2-88DE-4BAB-B780-9A0BE6E4A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ds.yahoo.com/_ylt=A0WTefc8c8pKQAgBmwajzbkF/SIG=1299dafa7/EXP=1254868156/**http:/www.write-stuff.com/images/products/STETRO.jpg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9G_bI9pS9NK9OsAA.qjzbkF/SIG=128cb1t8u/EXP=1255447785/**http:/www.flickr.com/photos/agsineurope/332055375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ds.yahoo.com/_ylt=A0WTefbmTdNK9UUB242jzbkF/SIG=12t1qf9i2/EXP=1255448422/**http:/www.artyfactory.com/portraits/drawing_techniques/images/nose_3.jpg" TargetMode="External"/><Relationship Id="rId13" Type="http://schemas.openxmlformats.org/officeDocument/2006/relationships/image" Target="../media/image16.jpeg"/><Relationship Id="rId3" Type="http://schemas.openxmlformats.org/officeDocument/2006/relationships/hyperlink" Target="http://rds.yahoo.com/_ylt=A0WTefPcUNNKSNsAaVWjzbkF/SIG=11vmiuu2i/EXP=1255449180/**http:/www.leeasher.com/images/lee_hand.jpg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ds.yahoo.com/_ylt=A9G_bDvwS9NKpRsATnmjzbkF/SIG=1283qsesh/EXP=1255447920/**http:/www.flickr.com/photos/54138877@N00/131353881/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8.jpeg"/><Relationship Id="rId10" Type="http://schemas.openxmlformats.org/officeDocument/2006/relationships/hyperlink" Target="http://rds.yahoo.com/_ylt=A0WTefNsUNNKG_IAsh2jzbkF/SIG=123no59nn/EXP=1255449068/**http:/www.flickr.com/photos/nyki_m/2938376882/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hyperlink" Target="http://rds.yahoo.com/_ylt=A0WTefRntctK7c4AkmWjzbkF/SIG=125a39gr5/EXP=1254950631/**http:/blog.vcu.edu/ttac/highlighter%20tape.jpg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2691042333_6cb8bc58e8_b.jpg"/>
          <p:cNvPicPr>
            <a:picLocks noChangeAspect="1"/>
          </p:cNvPicPr>
          <p:nvPr/>
        </p:nvPicPr>
        <p:blipFill>
          <a:blip r:embed="rId3" cstate="print">
            <a:grayscl/>
            <a:lum bright="25000" contrast="25000"/>
          </a:blip>
          <a:srcRect/>
          <a:stretch>
            <a:fillRect/>
          </a:stretch>
        </p:blipFill>
        <p:spPr>
          <a:xfrm>
            <a:off x="2514600" y="2667000"/>
            <a:ext cx="4648200" cy="189801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87" name="Rectangle 86"/>
          <p:cNvSpPr/>
          <p:nvPr/>
        </p:nvSpPr>
        <p:spPr>
          <a:xfrm>
            <a:off x="1219200" y="457200"/>
            <a:ext cx="79248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572001"/>
            <a:ext cx="784860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 smtClean="0"/>
              <a:t>Learning, Intellectual, and Physical Disabilities and Your Church: What it is and How to </a:t>
            </a:r>
            <a:r>
              <a:rPr lang="en-US" sz="2400" b="1" dirty="0" smtClean="0"/>
              <a:t>Help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638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Presenter, Barbara J. Newman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6" descr="LOGO FOR EM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219200"/>
            <a:ext cx="2550795" cy="981075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19200" y="-533400"/>
            <a:ext cx="8928847" cy="1752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Making Room: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Cultivating Communities of Inclusion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Language - Learning</a:t>
            </a:r>
            <a:endParaRPr lang="en-US" sz="4000" b="1" dirty="0">
              <a:latin typeface="Century Gothic" pitchFamily="34" charset="0"/>
            </a:endParaRPr>
          </a:p>
        </p:txBody>
      </p:sp>
      <p:pic>
        <p:nvPicPr>
          <p:cNvPr id="8" name="Picture 7" descr="digitalcam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676400"/>
            <a:ext cx="2286000" cy="2286000"/>
          </a:xfrm>
          <a:prstGeom prst="rect">
            <a:avLst/>
          </a:prstGeom>
        </p:spPr>
      </p:pic>
      <p:pic>
        <p:nvPicPr>
          <p:cNvPr id="9" name="Picture 8" descr="DVD86-Remo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676400"/>
            <a:ext cx="2876522" cy="2430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105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Say what you WANT the child to do.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295400" y="1219200"/>
            <a:ext cx="7626531" cy="4494443"/>
            <a:chOff x="2057400" y="2229598"/>
            <a:chExt cx="5750367" cy="2952002"/>
          </a:xfrm>
        </p:grpSpPr>
        <p:sp>
          <p:nvSpPr>
            <p:cNvPr id="33794" name="AutoShape 4"/>
            <p:cNvSpPr>
              <a:spLocks noChangeArrowheads="1"/>
            </p:cNvSpPr>
            <p:nvPr/>
          </p:nvSpPr>
          <p:spPr bwMode="auto">
            <a:xfrm>
              <a:off x="2350786" y="4372869"/>
              <a:ext cx="1406827" cy="7357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Making and Keeping Friends</a:t>
              </a:r>
            </a:p>
            <a:p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(Social Cognition)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5" name="AutoShape 6"/>
            <p:cNvSpPr>
              <a:spLocks noChangeArrowheads="1"/>
            </p:cNvSpPr>
            <p:nvPr/>
          </p:nvSpPr>
          <p:spPr bwMode="auto">
            <a:xfrm>
              <a:off x="2057400" y="2286000"/>
              <a:ext cx="990600" cy="100234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Attention</a:t>
              </a:r>
            </a:p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Control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Fuel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Input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0utput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6" name="AutoShape 7"/>
            <p:cNvSpPr>
              <a:spLocks noChangeArrowheads="1"/>
            </p:cNvSpPr>
            <p:nvPr/>
          </p:nvSpPr>
          <p:spPr bwMode="auto">
            <a:xfrm>
              <a:off x="2895599" y="2819401"/>
              <a:ext cx="1311470" cy="8252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Memory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Short term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Active working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Long term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7" name="AutoShape 8"/>
            <p:cNvSpPr>
              <a:spLocks noChangeArrowheads="1"/>
            </p:cNvSpPr>
            <p:nvPr/>
          </p:nvSpPr>
          <p:spPr bwMode="auto">
            <a:xfrm>
              <a:off x="4642849" y="2229598"/>
              <a:ext cx="1608767" cy="10518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Understanding and Using Words</a:t>
              </a:r>
            </a:p>
            <a:p>
              <a:pPr algn="ctr"/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(Language)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8" name="AutoShape 9"/>
            <p:cNvSpPr>
              <a:spLocks noChangeArrowheads="1"/>
            </p:cNvSpPr>
            <p:nvPr/>
          </p:nvSpPr>
          <p:spPr bwMode="auto">
            <a:xfrm>
              <a:off x="4153328" y="3059135"/>
              <a:ext cx="1447800" cy="91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Understanding &amp;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Organizing </a:t>
              </a:r>
              <a:endParaRPr lang="en-US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What I see (Visual Spatial Ordering)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9" name="AutoShape 10"/>
            <p:cNvSpPr>
              <a:spLocks noChangeArrowheads="1"/>
            </p:cNvSpPr>
            <p:nvPr/>
          </p:nvSpPr>
          <p:spPr bwMode="auto">
            <a:xfrm>
              <a:off x="3657600" y="4114800"/>
              <a:ext cx="19050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Muscle and Motor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Skill</a:t>
              </a:r>
            </a:p>
            <a:p>
              <a:pPr algn="ctr"/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Fine 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motor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Gross Motor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err="1">
                  <a:solidFill>
                    <a:srgbClr val="5F5F5F"/>
                  </a:solidFill>
                  <a:latin typeface="Trebuchet MS" pitchFamily="34" charset="0"/>
                </a:rPr>
                <a:t>Graphomotor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/>
              <a:endParaRPr lang="en-US" sz="1400" dirty="0"/>
            </a:p>
          </p:txBody>
        </p:sp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6172200" y="2342403"/>
              <a:ext cx="1635567" cy="7655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Problem Solving/ Concepts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(</a:t>
              </a: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Higher Order Thinking)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801" name="AutoShape 12"/>
            <p:cNvSpPr>
              <a:spLocks noChangeArrowheads="1"/>
            </p:cNvSpPr>
            <p:nvPr/>
          </p:nvSpPr>
          <p:spPr bwMode="auto">
            <a:xfrm>
              <a:off x="5486400" y="3505200"/>
              <a:ext cx="1730208" cy="9906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Keeping Track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of:</a:t>
              </a:r>
              <a:endParaRPr lang="en-US" sz="1400" dirty="0" smtClean="0">
                <a:latin typeface="Trebuchet MS" pitchFamily="34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latin typeface="Trebuchet MS" pitchFamily="34" charset="0"/>
                </a:rPr>
                <a:t>Time</a:t>
              </a:r>
              <a:endParaRPr lang="en-US" sz="1400" dirty="0"/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latin typeface="Trebuchet MS" pitchFamily="34" charset="0"/>
                </a:rPr>
                <a:t>The order of things</a:t>
              </a:r>
              <a:endParaRPr lang="en-US" sz="1400" dirty="0"/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latin typeface="Trebuchet MS" pitchFamily="34" charset="0"/>
                </a:rPr>
                <a:t>(Temporal-Sequential Ordering)</a:t>
              </a:r>
              <a:endParaRPr lang="en-US" sz="1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228600"/>
            <a:ext cx="8458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Century Gothic" pitchFamily="34" charset="0"/>
              </a:rPr>
              <a:t>Time - Learning 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026" name="Picture 2" descr="C:\Users\jwarner\AppData\Local\Microsoft\Windows\Temporary Internet Files\Content.IE5\P8M1LMVI\MC9001875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648200"/>
            <a:ext cx="1538538" cy="18105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15200" cy="1143000"/>
          </a:xfrm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Time - Learning</a:t>
            </a:r>
            <a:endParaRPr lang="en-US" sz="4000" b="1" dirty="0">
              <a:latin typeface="Century Gothic" pitchFamily="34" charset="0"/>
            </a:endParaRPr>
          </a:p>
        </p:txBody>
      </p:sp>
      <p:pic>
        <p:nvPicPr>
          <p:cNvPr id="3" name="Picture 2" descr="blankcalendar_vw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133600"/>
            <a:ext cx="2956560" cy="369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752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September</a:t>
            </a:r>
            <a:endParaRPr lang="en-US" sz="1400" dirty="0"/>
          </a:p>
        </p:txBody>
      </p:sp>
      <p:pic>
        <p:nvPicPr>
          <p:cNvPr id="51202" name="Picture 2" descr="http://www.markforster.net/storage/TimeTimer.jpg.jpg?__SQUARESPACE_CACHEVERSION=12245151049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447800"/>
            <a:ext cx="2362200" cy="2435560"/>
          </a:xfrm>
          <a:prstGeom prst="rect">
            <a:avLst/>
          </a:prstGeom>
          <a:noFill/>
        </p:spPr>
      </p:pic>
      <p:pic>
        <p:nvPicPr>
          <p:cNvPr id="6" name="Picture 4" descr="October 2009 092.JPG"/>
          <p:cNvPicPr>
            <a:picLocks noChangeAspect="1"/>
          </p:cNvPicPr>
          <p:nvPr/>
        </p:nvPicPr>
        <p:blipFill>
          <a:blip r:embed="rId5" cstate="print"/>
          <a:srcRect l="2042" b="15646"/>
          <a:stretch>
            <a:fillRect/>
          </a:stretch>
        </p:blipFill>
        <p:spPr bwMode="auto">
          <a:xfrm>
            <a:off x="4953000" y="42672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295400" y="990600"/>
            <a:ext cx="7626531" cy="4951643"/>
            <a:chOff x="2057400" y="2229598"/>
            <a:chExt cx="5750367" cy="2952002"/>
          </a:xfrm>
        </p:grpSpPr>
        <p:sp>
          <p:nvSpPr>
            <p:cNvPr id="33794" name="AutoShape 4"/>
            <p:cNvSpPr>
              <a:spLocks noChangeArrowheads="1"/>
            </p:cNvSpPr>
            <p:nvPr/>
          </p:nvSpPr>
          <p:spPr bwMode="auto">
            <a:xfrm>
              <a:off x="2350786" y="4372869"/>
              <a:ext cx="1406827" cy="7357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Making and Keeping Friends</a:t>
              </a:r>
            </a:p>
            <a:p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(Social Cognition)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5" name="AutoShape 6"/>
            <p:cNvSpPr>
              <a:spLocks noChangeArrowheads="1"/>
            </p:cNvSpPr>
            <p:nvPr/>
          </p:nvSpPr>
          <p:spPr bwMode="auto">
            <a:xfrm>
              <a:off x="2057400" y="2286000"/>
              <a:ext cx="990600" cy="100234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Attention</a:t>
              </a:r>
            </a:p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Control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Fuel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Input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0utput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6" name="AutoShape 7"/>
            <p:cNvSpPr>
              <a:spLocks noChangeArrowheads="1"/>
            </p:cNvSpPr>
            <p:nvPr/>
          </p:nvSpPr>
          <p:spPr bwMode="auto">
            <a:xfrm>
              <a:off x="2895599" y="2819401"/>
              <a:ext cx="1311470" cy="8252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Memory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Short term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Active working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Long term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7" name="AutoShape 8"/>
            <p:cNvSpPr>
              <a:spLocks noChangeArrowheads="1"/>
            </p:cNvSpPr>
            <p:nvPr/>
          </p:nvSpPr>
          <p:spPr bwMode="auto">
            <a:xfrm>
              <a:off x="4700304" y="2229598"/>
              <a:ext cx="1551312" cy="10518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Understanding and Using Words</a:t>
              </a:r>
            </a:p>
            <a:p>
              <a:pPr algn="ctr"/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(Language)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8" name="AutoShape 9"/>
            <p:cNvSpPr>
              <a:spLocks noChangeArrowheads="1"/>
            </p:cNvSpPr>
            <p:nvPr/>
          </p:nvSpPr>
          <p:spPr bwMode="auto">
            <a:xfrm>
              <a:off x="4153328" y="3059135"/>
              <a:ext cx="1447800" cy="91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Understanding &amp;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Organizing </a:t>
              </a:r>
              <a:endParaRPr lang="en-US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What I see (Visual Spatial Ordering)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9" name="AutoShape 10"/>
            <p:cNvSpPr>
              <a:spLocks noChangeArrowheads="1"/>
            </p:cNvSpPr>
            <p:nvPr/>
          </p:nvSpPr>
          <p:spPr bwMode="auto">
            <a:xfrm>
              <a:off x="3657600" y="4114800"/>
              <a:ext cx="1905000" cy="10668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Muscle and Motor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Skill</a:t>
              </a:r>
            </a:p>
            <a:p>
              <a:pPr algn="ctr"/>
              <a:r>
                <a:rPr lang="en-US" sz="1400" dirty="0" smtClean="0">
                  <a:latin typeface="Trebuchet MS" pitchFamily="34" charset="0"/>
                </a:rPr>
                <a:t> </a:t>
              </a:r>
              <a:endParaRPr lang="en-US" sz="1400" dirty="0"/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latin typeface="Trebuchet MS" pitchFamily="34" charset="0"/>
                </a:rPr>
                <a:t>Fine </a:t>
              </a:r>
              <a:r>
                <a:rPr lang="en-US" sz="1400" dirty="0" smtClean="0">
                  <a:latin typeface="Trebuchet MS" pitchFamily="34" charset="0"/>
                </a:rPr>
                <a:t>motor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latin typeface="Trebuchet MS" pitchFamily="34" charset="0"/>
                </a:rPr>
                <a:t>Gross Motor</a:t>
              </a:r>
              <a:endParaRPr lang="en-US" sz="1400" dirty="0"/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err="1">
                  <a:latin typeface="Trebuchet MS" pitchFamily="34" charset="0"/>
                </a:rPr>
                <a:t>Graphomotor</a:t>
              </a:r>
              <a:endParaRPr lang="en-US" sz="1400" dirty="0"/>
            </a:p>
            <a:p>
              <a:pPr algn="l"/>
              <a:endParaRPr lang="en-US" sz="1400" dirty="0"/>
            </a:p>
          </p:txBody>
        </p:sp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6172200" y="2342403"/>
              <a:ext cx="1635567" cy="7655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Problem Solving/ Concepts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(</a:t>
              </a: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Higher Order Thinking)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801" name="AutoShape 12"/>
            <p:cNvSpPr>
              <a:spLocks noChangeArrowheads="1"/>
            </p:cNvSpPr>
            <p:nvPr/>
          </p:nvSpPr>
          <p:spPr bwMode="auto">
            <a:xfrm>
              <a:off x="5486400" y="3505200"/>
              <a:ext cx="1730208" cy="990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Keeping Track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of:</a:t>
              </a:r>
              <a:endParaRPr lang="en-US" sz="1400" dirty="0" smtClean="0">
                <a:solidFill>
                  <a:srgbClr val="5F5F5F"/>
                </a:solidFill>
                <a:latin typeface="Trebuchet MS" pitchFamily="34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Time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The order of things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(Temporal-Sequential Ordering)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228600"/>
            <a:ext cx="8458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Century Gothic" pitchFamily="34" charset="0"/>
              </a:rPr>
              <a:t>Physical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026" name="Picture 2" descr="C:\Users\jwarner\AppData\Local\Microsoft\Windows\Temporary Internet Files\Content.IE5\P8M1LMVI\MC9001875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648200"/>
            <a:ext cx="1538538" cy="18105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4000" b="1" smtClean="0">
                <a:latin typeface="Century Gothic" pitchFamily="34" charset="0"/>
              </a:rPr>
              <a:t>Physical</a:t>
            </a:r>
            <a:endParaRPr lang="en-US" sz="4000" b="1" dirty="0">
              <a:latin typeface="Century Gothic" pitchFamily="34" charset="0"/>
            </a:endParaRPr>
          </a:p>
        </p:txBody>
      </p:sp>
      <p:pic>
        <p:nvPicPr>
          <p:cNvPr id="52226" name="Picture 2" descr="http://www.vnacares.org/assets/images/services/long-term-care/sb-community-housing/Anderson-Parkway-2005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2182660" cy="2590800"/>
          </a:xfrm>
          <a:prstGeom prst="rect">
            <a:avLst/>
          </a:prstGeom>
          <a:noFill/>
        </p:spPr>
      </p:pic>
      <p:pic>
        <p:nvPicPr>
          <p:cNvPr id="4" name="Picture 3" descr="October 2008 129.JPG"/>
          <p:cNvPicPr>
            <a:picLocks noChangeAspect="1"/>
          </p:cNvPicPr>
          <p:nvPr/>
        </p:nvPicPr>
        <p:blipFill>
          <a:blip r:embed="rId4" cstate="print"/>
          <a:srcRect l="30833" t="28889" r="35000"/>
          <a:stretch>
            <a:fillRect/>
          </a:stretch>
        </p:blipFill>
        <p:spPr>
          <a:xfrm>
            <a:off x="5105400" y="3733800"/>
            <a:ext cx="1708547" cy="2667000"/>
          </a:xfrm>
          <a:prstGeom prst="rect">
            <a:avLst/>
          </a:prstGeom>
        </p:spPr>
      </p:pic>
      <p:pic>
        <p:nvPicPr>
          <p:cNvPr id="6" name="Picture 6" descr="October 2009 1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724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View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876800"/>
            <a:ext cx="20515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therapybookshop.com/artwork/1208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429000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nclusion Tool Kit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629400" y="1600486"/>
            <a:ext cx="2196321" cy="156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143000" y="1143000"/>
            <a:ext cx="7696200" cy="4799243"/>
            <a:chOff x="2057400" y="2229598"/>
            <a:chExt cx="5802897" cy="2952002"/>
          </a:xfrm>
        </p:grpSpPr>
        <p:sp>
          <p:nvSpPr>
            <p:cNvPr id="33794" name="AutoShape 4"/>
            <p:cNvSpPr>
              <a:spLocks noChangeArrowheads="1"/>
            </p:cNvSpPr>
            <p:nvPr/>
          </p:nvSpPr>
          <p:spPr bwMode="auto">
            <a:xfrm>
              <a:off x="2350786" y="4372869"/>
              <a:ext cx="1406827" cy="7357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Making and Keeping Friends</a:t>
              </a:r>
            </a:p>
            <a:p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(Social Cognition)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5" name="AutoShape 6"/>
            <p:cNvSpPr>
              <a:spLocks noChangeArrowheads="1"/>
            </p:cNvSpPr>
            <p:nvPr/>
          </p:nvSpPr>
          <p:spPr bwMode="auto">
            <a:xfrm>
              <a:off x="2057400" y="2286000"/>
              <a:ext cx="990600" cy="100234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Attention</a:t>
              </a:r>
            </a:p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Control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Fuel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Input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0utput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6" name="AutoShape 7"/>
            <p:cNvSpPr>
              <a:spLocks noChangeArrowheads="1"/>
            </p:cNvSpPr>
            <p:nvPr/>
          </p:nvSpPr>
          <p:spPr bwMode="auto">
            <a:xfrm>
              <a:off x="2895599" y="2819401"/>
              <a:ext cx="1311470" cy="8252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Memory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Short term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Active working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Long term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7" name="AutoShape 8"/>
            <p:cNvSpPr>
              <a:spLocks noChangeArrowheads="1"/>
            </p:cNvSpPr>
            <p:nvPr/>
          </p:nvSpPr>
          <p:spPr bwMode="auto">
            <a:xfrm>
              <a:off x="4700304" y="2229598"/>
              <a:ext cx="1551312" cy="10518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Understanding and Using Words</a:t>
              </a:r>
            </a:p>
            <a:p>
              <a:pPr algn="ctr"/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(Language)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8" name="AutoShape 9"/>
            <p:cNvSpPr>
              <a:spLocks noChangeArrowheads="1"/>
            </p:cNvSpPr>
            <p:nvPr/>
          </p:nvSpPr>
          <p:spPr bwMode="auto">
            <a:xfrm>
              <a:off x="4153328" y="3059135"/>
              <a:ext cx="1447800" cy="91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Understanding &amp;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Organizing </a:t>
              </a:r>
              <a:endParaRPr lang="en-US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What I see (Visual Spatial Ordering)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9" name="AutoShape 10"/>
            <p:cNvSpPr>
              <a:spLocks noChangeArrowheads="1"/>
            </p:cNvSpPr>
            <p:nvPr/>
          </p:nvSpPr>
          <p:spPr bwMode="auto">
            <a:xfrm>
              <a:off x="3657600" y="4114800"/>
              <a:ext cx="19050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Muscle and Motor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Skill</a:t>
              </a:r>
            </a:p>
            <a:p>
              <a:pPr algn="ctr"/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Fine 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motor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Gross Motor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err="1">
                  <a:solidFill>
                    <a:srgbClr val="5F5F5F"/>
                  </a:solidFill>
                  <a:latin typeface="Trebuchet MS" pitchFamily="34" charset="0"/>
                </a:rPr>
                <a:t>Graphomotor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/>
              <a:endParaRPr lang="en-US" sz="1400" dirty="0"/>
            </a:p>
          </p:txBody>
        </p:sp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6136664" y="2276468"/>
              <a:ext cx="1723633" cy="93740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Problem Solving/ Concepts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b="1" dirty="0" smtClean="0">
                  <a:latin typeface="Trebuchet MS" pitchFamily="34" charset="0"/>
                </a:rPr>
                <a:t>(</a:t>
              </a:r>
              <a:r>
                <a:rPr lang="en-US" b="1" dirty="0">
                  <a:latin typeface="Trebuchet MS" pitchFamily="34" charset="0"/>
                </a:rPr>
                <a:t>Higher Order Thinking)</a:t>
              </a:r>
              <a:endParaRPr lang="en-US" b="1" dirty="0"/>
            </a:p>
          </p:txBody>
        </p:sp>
        <p:sp>
          <p:nvSpPr>
            <p:cNvPr id="33801" name="AutoShape 12"/>
            <p:cNvSpPr>
              <a:spLocks noChangeArrowheads="1"/>
            </p:cNvSpPr>
            <p:nvPr/>
          </p:nvSpPr>
          <p:spPr bwMode="auto">
            <a:xfrm>
              <a:off x="5486400" y="3505200"/>
              <a:ext cx="1730208" cy="990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Keeping Track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of:</a:t>
              </a:r>
              <a:endParaRPr lang="en-US" sz="1400" dirty="0" smtClean="0">
                <a:solidFill>
                  <a:srgbClr val="5F5F5F"/>
                </a:solidFill>
                <a:latin typeface="Trebuchet MS" pitchFamily="34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Time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The order of things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(Temporal-Sequential Ordering)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228600"/>
            <a:ext cx="8458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Century Gothic" pitchFamily="34" charset="0"/>
              </a:rPr>
              <a:t>Intellectual Disabilities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026" name="Picture 2" descr="C:\Users\jwarner\AppData\Local\Microsoft\Windows\Temporary Internet Files\Content.IE5\P8M1LMVI\MC9001875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648200"/>
            <a:ext cx="1538538" cy="18105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Intellectual Disabilities</a:t>
            </a:r>
            <a:endParaRPr lang="en-US" sz="4000" b="1" dirty="0">
              <a:latin typeface="Century Gothic" pitchFamily="34" charset="0"/>
            </a:endParaRPr>
          </a:p>
        </p:txBody>
      </p:sp>
      <p:pic>
        <p:nvPicPr>
          <p:cNvPr id="4" name="Picture 3" descr="Jonathan wk 4 day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600200"/>
            <a:ext cx="2114550" cy="2819400"/>
          </a:xfrm>
          <a:prstGeom prst="rect">
            <a:avLst/>
          </a:prstGeom>
        </p:spPr>
      </p:pic>
      <p:pic>
        <p:nvPicPr>
          <p:cNvPr id="5" name="Picture 4" descr="Dave R and Rand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752600"/>
            <a:ext cx="2641600" cy="1981200"/>
          </a:xfrm>
          <a:prstGeom prst="rect">
            <a:avLst/>
          </a:prstGeom>
        </p:spPr>
      </p:pic>
      <p:pic>
        <p:nvPicPr>
          <p:cNvPr id="6" name="Picture 5" descr="Barb's Kids 3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572000"/>
            <a:ext cx="2895600" cy="2171700"/>
          </a:xfrm>
          <a:prstGeom prst="rect">
            <a:avLst/>
          </a:prstGeom>
        </p:spPr>
      </p:pic>
      <p:pic>
        <p:nvPicPr>
          <p:cNvPr id="45058" name="Picture 2" descr="http://www.bensley.clara.co.uk/images/praisewaver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076700"/>
            <a:ext cx="1524000" cy="2781300"/>
          </a:xfrm>
          <a:prstGeom prst="rect">
            <a:avLst/>
          </a:prstGeom>
          <a:noFill/>
        </p:spPr>
      </p:pic>
      <p:pic>
        <p:nvPicPr>
          <p:cNvPr id="9" name="Picture 8" descr="Barb's Kids 349.JPG"/>
          <p:cNvPicPr>
            <a:picLocks noChangeAspect="1"/>
          </p:cNvPicPr>
          <p:nvPr/>
        </p:nvPicPr>
        <p:blipFill>
          <a:blip r:embed="rId7" cstate="print"/>
          <a:srcRect t="14815"/>
          <a:stretch>
            <a:fillRect/>
          </a:stretch>
        </p:blipFill>
        <p:spPr>
          <a:xfrm>
            <a:off x="4800600" y="1447800"/>
            <a:ext cx="1789044" cy="2286000"/>
          </a:xfrm>
          <a:prstGeom prst="rect">
            <a:avLst/>
          </a:prstGeom>
        </p:spPr>
      </p:pic>
      <p:pic>
        <p:nvPicPr>
          <p:cNvPr id="45060" name="Picture 4" descr="http://www.tailored.com.au/wp-content/uploads/2009/02/red-butt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3810000"/>
            <a:ext cx="1752600" cy="19707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0" y="4724400"/>
            <a:ext cx="1600200" cy="1981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Story Stick</a:t>
            </a:r>
          </a:p>
          <a:p>
            <a:pPr algn="ctr"/>
            <a:r>
              <a:rPr lang="en-US" sz="2400" b="1" dirty="0" smtClean="0"/>
              <a:t>&amp;</a:t>
            </a:r>
          </a:p>
          <a:p>
            <a:pPr algn="ctr"/>
            <a:r>
              <a:rPr lang="en-US" sz="2400" b="1" dirty="0" smtClean="0"/>
              <a:t>Story Apron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746069" y="1371600"/>
            <a:ext cx="7397931" cy="4342043"/>
            <a:chOff x="2057400" y="2229598"/>
            <a:chExt cx="5750367" cy="2952002"/>
          </a:xfrm>
        </p:grpSpPr>
        <p:sp>
          <p:nvSpPr>
            <p:cNvPr id="33794" name="AutoShape 4"/>
            <p:cNvSpPr>
              <a:spLocks noChangeArrowheads="1"/>
            </p:cNvSpPr>
            <p:nvPr/>
          </p:nvSpPr>
          <p:spPr bwMode="auto">
            <a:xfrm>
              <a:off x="2350786" y="4372869"/>
              <a:ext cx="1406827" cy="7357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Making and Keeping Friends</a:t>
              </a:r>
            </a:p>
            <a:p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(Social Cognition)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5" name="AutoShape 6"/>
            <p:cNvSpPr>
              <a:spLocks noChangeArrowheads="1"/>
            </p:cNvSpPr>
            <p:nvPr/>
          </p:nvSpPr>
          <p:spPr bwMode="auto">
            <a:xfrm>
              <a:off x="2057400" y="2286000"/>
              <a:ext cx="990600" cy="100234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Attention</a:t>
              </a:r>
            </a:p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Control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Fuel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Input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0utput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6" name="AutoShape 7"/>
            <p:cNvSpPr>
              <a:spLocks noChangeArrowheads="1"/>
            </p:cNvSpPr>
            <p:nvPr/>
          </p:nvSpPr>
          <p:spPr bwMode="auto">
            <a:xfrm>
              <a:off x="2895599" y="2819401"/>
              <a:ext cx="1311470" cy="8252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Memory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Short term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Active working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Long term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7" name="AutoShape 8"/>
            <p:cNvSpPr>
              <a:spLocks noChangeArrowheads="1"/>
            </p:cNvSpPr>
            <p:nvPr/>
          </p:nvSpPr>
          <p:spPr bwMode="auto">
            <a:xfrm>
              <a:off x="4668588" y="2229598"/>
              <a:ext cx="1583028" cy="10518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Understanding and Using Words</a:t>
              </a:r>
            </a:p>
            <a:p>
              <a:pPr algn="ctr"/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(Language)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8" name="AutoShape 9"/>
            <p:cNvSpPr>
              <a:spLocks noChangeArrowheads="1"/>
            </p:cNvSpPr>
            <p:nvPr/>
          </p:nvSpPr>
          <p:spPr bwMode="auto">
            <a:xfrm>
              <a:off x="4153328" y="3059135"/>
              <a:ext cx="1447800" cy="91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Understanding &amp;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Organizing </a:t>
              </a:r>
              <a:endParaRPr lang="en-US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What I see (Visual Spatial Ordering)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9" name="AutoShape 10"/>
            <p:cNvSpPr>
              <a:spLocks noChangeArrowheads="1"/>
            </p:cNvSpPr>
            <p:nvPr/>
          </p:nvSpPr>
          <p:spPr bwMode="auto">
            <a:xfrm>
              <a:off x="3657600" y="4114800"/>
              <a:ext cx="19050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Muscle and Motor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Skill</a:t>
              </a:r>
            </a:p>
            <a:p>
              <a:pPr algn="ctr"/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Fine 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motor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Gross Motor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err="1">
                  <a:solidFill>
                    <a:srgbClr val="5F5F5F"/>
                  </a:solidFill>
                  <a:latin typeface="Trebuchet MS" pitchFamily="34" charset="0"/>
                </a:rPr>
                <a:t>Graphomotor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/>
              <a:endParaRPr lang="en-US" sz="1400" dirty="0"/>
            </a:p>
          </p:txBody>
        </p:sp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6172200" y="2342403"/>
              <a:ext cx="1635567" cy="7655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Problem Solving/ Concepts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(</a:t>
              </a: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Higher Order Thinking)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801" name="AutoShape 12"/>
            <p:cNvSpPr>
              <a:spLocks noChangeArrowheads="1"/>
            </p:cNvSpPr>
            <p:nvPr/>
          </p:nvSpPr>
          <p:spPr bwMode="auto">
            <a:xfrm>
              <a:off x="5486400" y="3505200"/>
              <a:ext cx="1730208" cy="990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Keeping Track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of:</a:t>
              </a:r>
              <a:endParaRPr lang="en-US" sz="1400" dirty="0" smtClean="0">
                <a:solidFill>
                  <a:srgbClr val="5F5F5F"/>
                </a:solidFill>
                <a:latin typeface="Trebuchet MS" pitchFamily="34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Time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The order of things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(Temporal-Sequential Ordering)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228600"/>
            <a:ext cx="8458200" cy="53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Century Gothic" pitchFamily="34" charset="0"/>
              </a:rPr>
              <a:t>“The Mind That is Mine” 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026" name="Picture 2" descr="C:\Users\jwarner\AppData\Local\Microsoft\Windows\Temporary Internet Files\Content.IE5\P8M1LMVI\MC9001875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648200"/>
            <a:ext cx="1538538" cy="18105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412966" y="1219200"/>
            <a:ext cx="7731034" cy="4345575"/>
            <a:chOff x="2003658" y="2278395"/>
            <a:chExt cx="5558715" cy="2830183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2350786" y="4372869"/>
              <a:ext cx="1406827" cy="7357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Coping Tools</a:t>
              </a:r>
              <a:endParaRPr lang="en-US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Fight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Flight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Submit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2003658" y="2286000"/>
              <a:ext cx="1558511" cy="7243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Feeling Awareness</a:t>
              </a:r>
              <a:endParaRPr lang="en-US" sz="1600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Empathy for others</a:t>
              </a:r>
              <a:endParaRPr lang="en-US" sz="1400" dirty="0">
                <a:solidFill>
                  <a:srgbClr val="5F5F5F"/>
                </a:solidFill>
                <a:latin typeface="Trebuchet MS" pitchFamily="34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Sensitivity - self</a:t>
              </a:r>
              <a:endParaRPr lang="en-US" sz="1400" dirty="0">
                <a:solidFill>
                  <a:srgbClr val="5F5F5F"/>
                </a:solidFill>
                <a:latin typeface="Trebuchet MS" pitchFamily="34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Kind hearted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487334" y="2912746"/>
              <a:ext cx="1612252" cy="8252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Relationship Building</a:t>
              </a:r>
              <a:endParaRPr lang="en-US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Connecting to Others</a:t>
              </a:r>
              <a:endParaRPr lang="en-US" sz="1400" dirty="0">
                <a:solidFill>
                  <a:srgbClr val="5F5F5F"/>
                </a:solidFill>
                <a:latin typeface="Trebuchet MS" pitchFamily="34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Sense of Belonging</a:t>
              </a:r>
              <a:endParaRPr lang="en-US" sz="1400" dirty="0">
                <a:solidFill>
                  <a:srgbClr val="5F5F5F"/>
                </a:solidFill>
                <a:latin typeface="Trebuchet MS" pitchFamily="34" charset="0"/>
              </a:endParaRPr>
            </a:p>
            <a:p>
              <a:pPr algn="l"/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4959454" y="2278395"/>
              <a:ext cx="1345903" cy="68314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Control- Power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Confidence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Competence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4153328" y="3059135"/>
              <a:ext cx="1447800" cy="91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Temperament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Adaptability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Disposition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Intensity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657600" y="4114802"/>
              <a:ext cx="1905000" cy="70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Personal Worth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Sense their value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Sense their uniqueness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/>
              <a:endParaRPr lang="en-US" sz="1400" dirty="0">
                <a:solidFill>
                  <a:srgbClr val="5F5F5F"/>
                </a:solidFill>
              </a:endParaRPr>
            </a:p>
            <a:p>
              <a:pPr algn="l"/>
              <a:endParaRPr lang="en-US" sz="1400" dirty="0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5926806" y="2815154"/>
              <a:ext cx="1635567" cy="7655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Problem Solving/ Concepts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(</a:t>
              </a: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Higher Order Thinking)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5486400" y="3505200"/>
              <a:ext cx="1730208" cy="990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Self Control</a:t>
              </a:r>
              <a:endParaRPr lang="en-US" sz="1400" dirty="0" smtClean="0">
                <a:solidFill>
                  <a:srgbClr val="5F5F5F"/>
                </a:solidFill>
                <a:latin typeface="Trebuchet MS" pitchFamily="34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Attitude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Emotion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Personal responsibility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Initiative 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</p:grpSp>
      <p:pic>
        <p:nvPicPr>
          <p:cNvPr id="1027" name="Picture 3" descr="C:\Users\jwarner\AppData\Local\Microsoft\Windows\Temporary Internet Files\Content.IE5\PHFBHAJR\MC90043396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724400"/>
            <a:ext cx="1904714" cy="19047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4874" y="404949"/>
            <a:ext cx="8458200" cy="53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Century Gothic" pitchFamily="34" charset="0"/>
              </a:rPr>
              <a:t>“The </a:t>
            </a:r>
            <a:r>
              <a:rPr lang="en-US" sz="3600" b="1" dirty="0" smtClean="0">
                <a:latin typeface="Century Gothic" pitchFamily="34" charset="0"/>
              </a:rPr>
              <a:t>Heart </a:t>
            </a:r>
            <a:r>
              <a:rPr lang="en-US" sz="3600" b="1" dirty="0">
                <a:latin typeface="Century Gothic" pitchFamily="34" charset="0"/>
              </a:rPr>
              <a:t>That is Mine” </a:t>
            </a:r>
            <a:endParaRPr lang="en-US" sz="28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81400" y="1447800"/>
            <a:ext cx="3657600" cy="518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152400"/>
            <a:ext cx="76962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3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itchFamily="34" charset="0"/>
              </a:rPr>
              <a:t>Everybody Belongs – Everybody Serves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7" name="Picture 6" descr="Photo - Body Building NEW HIGH 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600200"/>
            <a:ext cx="3200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Six G.L.U.E. Steps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592" y="1435608"/>
            <a:ext cx="8503920" cy="487375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Step One:  Read the Label </a:t>
            </a:r>
          </a:p>
          <a:p>
            <a:pPr>
              <a:buNone/>
            </a:pPr>
            <a:r>
              <a:rPr lang="en-US" sz="1800" dirty="0" smtClean="0"/>
              <a:t>     Awareness with Leaders</a:t>
            </a:r>
          </a:p>
          <a:p>
            <a:r>
              <a:rPr lang="en-US" sz="2400" b="1" dirty="0" smtClean="0"/>
              <a:t>Step Two:  Open the G.L.U.E.</a:t>
            </a:r>
          </a:p>
          <a:p>
            <a:pPr>
              <a:buNone/>
            </a:pPr>
            <a:r>
              <a:rPr lang="en-US" sz="1800" dirty="0" smtClean="0"/>
              <a:t>     Awareness with Others</a:t>
            </a:r>
          </a:p>
          <a:p>
            <a:r>
              <a:rPr lang="en-US" sz="2400" b="1" dirty="0" smtClean="0"/>
              <a:t>Step Three:  Discover the Possibilities 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1800" dirty="0" smtClean="0"/>
              <a:t>Getting to know the individual/family and the church</a:t>
            </a:r>
          </a:p>
          <a:p>
            <a:r>
              <a:rPr lang="en-US" sz="2400" b="1" dirty="0" smtClean="0"/>
              <a:t>Step Four:  Select the Right G.L.U.E.</a:t>
            </a:r>
          </a:p>
          <a:p>
            <a:pPr>
              <a:buNone/>
            </a:pPr>
            <a:r>
              <a:rPr lang="en-US" sz="1800" dirty="0" smtClean="0"/>
              <a:t>     Develop an Action Plan for individual and others</a:t>
            </a:r>
          </a:p>
          <a:p>
            <a:r>
              <a:rPr lang="en-US" sz="2400" b="1" dirty="0" smtClean="0"/>
              <a:t>Step Five:  Spread the G.L.U.E.</a:t>
            </a:r>
          </a:p>
          <a:p>
            <a:pPr>
              <a:buNone/>
            </a:pPr>
            <a:r>
              <a:rPr lang="en-US" sz="1800" dirty="0" smtClean="0"/>
              <a:t>     Share opportunities and provide trainings</a:t>
            </a:r>
          </a:p>
          <a:p>
            <a:r>
              <a:rPr lang="en-US" sz="2400" b="1" dirty="0" smtClean="0"/>
              <a:t>Step Six:  Secure the Bond</a:t>
            </a:r>
          </a:p>
          <a:p>
            <a:pPr>
              <a:buNone/>
            </a:pPr>
            <a:r>
              <a:rPr lang="en-US" sz="2400" b="1" dirty="0" smtClean="0"/>
              <a:t>    </a:t>
            </a:r>
            <a:r>
              <a:rPr lang="en-US" sz="1800" dirty="0" smtClean="0"/>
              <a:t>Oversee the process and recognize those involved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4" name="Content Placeholder 3" descr="Photo - GLUE Manu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2220" y="489857"/>
            <a:ext cx="1616886" cy="205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zzle pieces rob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397384"/>
            <a:ext cx="6553200" cy="3492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09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Our Lives in Green and Pink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143000" y="1295400"/>
            <a:ext cx="7696200" cy="4305031"/>
            <a:chOff x="2057400" y="2229598"/>
            <a:chExt cx="5750367" cy="2952002"/>
          </a:xfrm>
        </p:grpSpPr>
        <p:sp>
          <p:nvSpPr>
            <p:cNvPr id="33794" name="AutoShape 4"/>
            <p:cNvSpPr>
              <a:spLocks noChangeArrowheads="1"/>
            </p:cNvSpPr>
            <p:nvPr/>
          </p:nvSpPr>
          <p:spPr bwMode="auto">
            <a:xfrm>
              <a:off x="2350786" y="4372869"/>
              <a:ext cx="1406827" cy="7357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Making and Keeping Friends</a:t>
              </a:r>
            </a:p>
            <a:p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(Social Cognition)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5" name="AutoShape 6"/>
            <p:cNvSpPr>
              <a:spLocks noChangeArrowheads="1"/>
            </p:cNvSpPr>
            <p:nvPr/>
          </p:nvSpPr>
          <p:spPr bwMode="auto">
            <a:xfrm>
              <a:off x="2057400" y="2286000"/>
              <a:ext cx="990600" cy="100234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Attention</a:t>
              </a:r>
            </a:p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Control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Fuel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Input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0utput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6" name="AutoShape 7"/>
            <p:cNvSpPr>
              <a:spLocks noChangeArrowheads="1"/>
            </p:cNvSpPr>
            <p:nvPr/>
          </p:nvSpPr>
          <p:spPr bwMode="auto">
            <a:xfrm>
              <a:off x="2740612" y="2856611"/>
              <a:ext cx="1496109" cy="94483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Memory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dirty="0">
                  <a:latin typeface="Trebuchet MS" pitchFamily="34" charset="0"/>
                </a:rPr>
                <a:t>Short term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dirty="0">
                  <a:latin typeface="Trebuchet MS" pitchFamily="34" charset="0"/>
                </a:rPr>
                <a:t>Active working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dirty="0">
                  <a:latin typeface="Trebuchet MS" pitchFamily="34" charset="0"/>
                </a:rPr>
                <a:t>Long term</a:t>
              </a:r>
              <a:endParaRPr lang="en-US" dirty="0"/>
            </a:p>
          </p:txBody>
        </p:sp>
        <p:sp>
          <p:nvSpPr>
            <p:cNvPr id="33797" name="AutoShape 8"/>
            <p:cNvSpPr>
              <a:spLocks noChangeArrowheads="1"/>
            </p:cNvSpPr>
            <p:nvPr/>
          </p:nvSpPr>
          <p:spPr bwMode="auto">
            <a:xfrm>
              <a:off x="4905713" y="2229598"/>
              <a:ext cx="1345903" cy="10518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Understanding and Using Words</a:t>
              </a:r>
            </a:p>
            <a:p>
              <a:pPr algn="ctr"/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(Language)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8" name="AutoShape 9"/>
            <p:cNvSpPr>
              <a:spLocks noChangeArrowheads="1"/>
            </p:cNvSpPr>
            <p:nvPr/>
          </p:nvSpPr>
          <p:spPr bwMode="auto">
            <a:xfrm>
              <a:off x="4153328" y="3059135"/>
              <a:ext cx="1447800" cy="91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Understanding &amp;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Organizing </a:t>
              </a:r>
              <a:endParaRPr lang="en-US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What I see (Visual Spatial Ordering)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9" name="AutoShape 10"/>
            <p:cNvSpPr>
              <a:spLocks noChangeArrowheads="1"/>
            </p:cNvSpPr>
            <p:nvPr/>
          </p:nvSpPr>
          <p:spPr bwMode="auto">
            <a:xfrm>
              <a:off x="3657600" y="4114800"/>
              <a:ext cx="19050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Muscle and Motor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Skill</a:t>
              </a:r>
            </a:p>
            <a:p>
              <a:pPr algn="ctr"/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Fine 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motor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Gross Motor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err="1">
                  <a:solidFill>
                    <a:srgbClr val="5F5F5F"/>
                  </a:solidFill>
                  <a:latin typeface="Trebuchet MS" pitchFamily="34" charset="0"/>
                </a:rPr>
                <a:t>Graphomotor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/>
              <a:endParaRPr lang="en-US" sz="1400" dirty="0"/>
            </a:p>
          </p:txBody>
        </p:sp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6172200" y="2342403"/>
              <a:ext cx="1635567" cy="7655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Problem Solving/ Concepts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(</a:t>
              </a: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Higher Order Thinking)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801" name="AutoShape 12"/>
            <p:cNvSpPr>
              <a:spLocks noChangeArrowheads="1"/>
            </p:cNvSpPr>
            <p:nvPr/>
          </p:nvSpPr>
          <p:spPr bwMode="auto">
            <a:xfrm>
              <a:off x="5486400" y="3505200"/>
              <a:ext cx="1730208" cy="990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Keeping Track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of:</a:t>
              </a:r>
              <a:endParaRPr lang="en-US" sz="1400" dirty="0" smtClean="0">
                <a:solidFill>
                  <a:srgbClr val="5F5F5F"/>
                </a:solidFill>
                <a:latin typeface="Trebuchet MS" pitchFamily="34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Time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The order of things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(Temporal-Sequential Ordering)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228600"/>
            <a:ext cx="8458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Century Gothic" pitchFamily="34" charset="0"/>
              </a:rPr>
              <a:t>Memory - Learning 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026" name="Picture 2" descr="C:\Users\jwarner\AppData\Local\Microsoft\Windows\Temporary Internet Files\Content.IE5\P8M1LMVI\MC9001875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648200"/>
            <a:ext cx="1538538" cy="18105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Memory - Learning</a:t>
            </a:r>
            <a:endParaRPr lang="en-US" sz="4000" b="1" dirty="0">
              <a:latin typeface="Century Gothic" pitchFamily="34" charset="0"/>
            </a:endParaRPr>
          </a:p>
        </p:txBody>
      </p:sp>
      <p:pic>
        <p:nvPicPr>
          <p:cNvPr id="3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600200"/>
            <a:ext cx="2590800" cy="1730654"/>
          </a:xfrm>
          <a:prstGeom prst="rect">
            <a:avLst/>
          </a:prstGeom>
          <a:noFill/>
        </p:spPr>
      </p:pic>
      <p:pic>
        <p:nvPicPr>
          <p:cNvPr id="1026" name="Picture 2" descr="96391971, Henglein and Steets /Cultu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505200"/>
            <a:ext cx="2267651" cy="3000375"/>
          </a:xfrm>
          <a:prstGeom prst="rect">
            <a:avLst/>
          </a:prstGeom>
          <a:noFill/>
        </p:spPr>
      </p:pic>
      <p:pic>
        <p:nvPicPr>
          <p:cNvPr id="13" name="Picture 12" descr="noteca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2514600"/>
            <a:ext cx="3225800" cy="19354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5000" y="243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3:16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2743200"/>
            <a:ext cx="2895600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400" dirty="0" smtClean="0"/>
              <a:t>For God so loved the world that He gave His only begotten Son, that whoever believes in Him will have eternal life.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040880" cy="914400"/>
          </a:xfrm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Memory - Learning</a:t>
            </a:r>
            <a:endParaRPr lang="en-US" sz="4000" b="1" dirty="0">
              <a:latin typeface="Century Gothic" pitchFamily="34" charset="0"/>
            </a:endParaRPr>
          </a:p>
        </p:txBody>
      </p:sp>
      <p:pic>
        <p:nvPicPr>
          <p:cNvPr id="4" name="Picture 10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146568">
            <a:off x="1940502" y="5242409"/>
            <a:ext cx="698678" cy="100965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057400" y="4495800"/>
            <a:ext cx="3628072" cy="1838555"/>
            <a:chOff x="1066800" y="4800600"/>
            <a:chExt cx="3628072" cy="1838555"/>
          </a:xfrm>
        </p:grpSpPr>
        <p:pic>
          <p:nvPicPr>
            <p:cNvPr id="5" name="Picture 2" descr="ears pictur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156" r="76280" b="67849"/>
            <a:stretch>
              <a:fillRect/>
            </a:stretch>
          </p:blipFill>
          <p:spPr bwMode="auto">
            <a:xfrm>
              <a:off x="1066800" y="4800600"/>
              <a:ext cx="457200" cy="777240"/>
            </a:xfrm>
            <a:prstGeom prst="rect">
              <a:avLst/>
            </a:prstGeom>
            <a:noFill/>
            <a:scene3d>
              <a:camera prst="orthographicFront">
                <a:rot lat="0" lon="11399976" rev="0"/>
              </a:camera>
              <a:lightRig rig="threePt" dir="t"/>
            </a:scene3d>
          </p:spPr>
        </p:pic>
        <p:pic>
          <p:nvPicPr>
            <p:cNvPr id="6" name="Picture 4" descr="View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38323" r="13600" b="37725"/>
            <a:stretch>
              <a:fillRect/>
            </a:stretch>
          </p:blipFill>
          <p:spPr bwMode="auto">
            <a:xfrm>
              <a:off x="1676400" y="4953000"/>
              <a:ext cx="1676400" cy="381000"/>
            </a:xfrm>
            <a:prstGeom prst="rect">
              <a:avLst/>
            </a:prstGeom>
            <a:noFill/>
          </p:spPr>
        </p:pic>
        <p:pic>
          <p:nvPicPr>
            <p:cNvPr id="7" name="Picture 6" descr="View Imag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12500" b="10408"/>
            <a:stretch>
              <a:fillRect/>
            </a:stretch>
          </p:blipFill>
          <p:spPr bwMode="auto">
            <a:xfrm>
              <a:off x="2209800" y="5181600"/>
              <a:ext cx="533400" cy="762000"/>
            </a:xfrm>
            <a:prstGeom prst="rect">
              <a:avLst/>
            </a:prstGeom>
            <a:noFill/>
            <a:effectLst/>
          </p:spPr>
        </p:pic>
        <p:pic>
          <p:nvPicPr>
            <p:cNvPr id="8" name="Picture 8" descr="View Imag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5867400"/>
              <a:ext cx="914400" cy="771755"/>
            </a:xfrm>
            <a:prstGeom prst="rect">
              <a:avLst/>
            </a:prstGeom>
            <a:noFill/>
          </p:spPr>
        </p:pic>
        <p:pic>
          <p:nvPicPr>
            <p:cNvPr id="9" name="Picture 2" descr="ears pictur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156" r="76280" b="67849"/>
            <a:stretch>
              <a:fillRect/>
            </a:stretch>
          </p:blipFill>
          <p:spPr bwMode="auto">
            <a:xfrm>
              <a:off x="3505200" y="4876800"/>
              <a:ext cx="403412" cy="685800"/>
            </a:xfrm>
            <a:prstGeom prst="rect">
              <a:avLst/>
            </a:prstGeom>
            <a:noFill/>
          </p:spPr>
        </p:pic>
        <p:pic>
          <p:nvPicPr>
            <p:cNvPr id="10" name="Picture 12" descr="View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101933" flipH="1">
              <a:off x="3733392" y="5418584"/>
              <a:ext cx="772799" cy="1150161"/>
            </a:xfrm>
            <a:prstGeom prst="rect">
              <a:avLst/>
            </a:prstGeom>
            <a:noFill/>
          </p:spPr>
        </p:pic>
      </p:grpSp>
      <p:pic>
        <p:nvPicPr>
          <p:cNvPr id="11" name="Picture 3" descr="October 2009 09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5146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ommunio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3000" y="1524000"/>
            <a:ext cx="2920731" cy="1949450"/>
          </a:xfrm>
          <a:prstGeom prst="rect">
            <a:avLst/>
          </a:prstGeom>
        </p:spPr>
      </p:pic>
      <p:pic>
        <p:nvPicPr>
          <p:cNvPr id="14" name="Picture 13" descr="snare_drum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58000" y="1524000"/>
            <a:ext cx="1822405" cy="2809875"/>
          </a:xfrm>
          <a:prstGeom prst="rect">
            <a:avLst/>
          </a:prstGeom>
        </p:spPr>
      </p:pic>
      <p:pic>
        <p:nvPicPr>
          <p:cNvPr id="15" name="Picture 14" descr="tape-recorder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248400" y="4648200"/>
            <a:ext cx="2667130" cy="1914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219200" y="1219200"/>
            <a:ext cx="7550331" cy="5029200"/>
            <a:chOff x="2057400" y="2229598"/>
            <a:chExt cx="5750367" cy="2952002"/>
          </a:xfrm>
        </p:grpSpPr>
        <p:sp>
          <p:nvSpPr>
            <p:cNvPr id="33794" name="AutoShape 4"/>
            <p:cNvSpPr>
              <a:spLocks noChangeArrowheads="1"/>
            </p:cNvSpPr>
            <p:nvPr/>
          </p:nvSpPr>
          <p:spPr bwMode="auto">
            <a:xfrm>
              <a:off x="2350786" y="4372869"/>
              <a:ext cx="1406827" cy="7357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Making and Keeping Friends</a:t>
              </a:r>
            </a:p>
            <a:p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(Social Cognition)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5" name="AutoShape 6"/>
            <p:cNvSpPr>
              <a:spLocks noChangeArrowheads="1"/>
            </p:cNvSpPr>
            <p:nvPr/>
          </p:nvSpPr>
          <p:spPr bwMode="auto">
            <a:xfrm>
              <a:off x="2057400" y="2286000"/>
              <a:ext cx="990600" cy="100234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Attention</a:t>
              </a:r>
            </a:p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Control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Fuel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Input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0utput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6" name="AutoShape 7"/>
            <p:cNvSpPr>
              <a:spLocks noChangeArrowheads="1"/>
            </p:cNvSpPr>
            <p:nvPr/>
          </p:nvSpPr>
          <p:spPr bwMode="auto">
            <a:xfrm>
              <a:off x="2895599" y="2819401"/>
              <a:ext cx="1311470" cy="8252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Memory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Short term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Active working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Long term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7" name="AutoShape 8"/>
            <p:cNvSpPr>
              <a:spLocks noChangeArrowheads="1"/>
            </p:cNvSpPr>
            <p:nvPr/>
          </p:nvSpPr>
          <p:spPr bwMode="auto">
            <a:xfrm>
              <a:off x="4668942" y="2229598"/>
              <a:ext cx="1582674" cy="10518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Understanding and Using Words</a:t>
              </a:r>
            </a:p>
            <a:p>
              <a:pPr algn="ctr"/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(Language)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8" name="AutoShape 9"/>
            <p:cNvSpPr>
              <a:spLocks noChangeArrowheads="1"/>
            </p:cNvSpPr>
            <p:nvPr/>
          </p:nvSpPr>
          <p:spPr bwMode="auto">
            <a:xfrm>
              <a:off x="4088600" y="3059135"/>
              <a:ext cx="1512529" cy="103546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Understanding &amp;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Organizing 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>
                  <a:latin typeface="Trebuchet MS" pitchFamily="34" charset="0"/>
                </a:rPr>
                <a:t>What I see (Visual Spatial Ordering)</a:t>
              </a:r>
              <a:endParaRPr lang="en-US" dirty="0"/>
            </a:p>
          </p:txBody>
        </p:sp>
        <p:sp>
          <p:nvSpPr>
            <p:cNvPr id="33799" name="AutoShape 10"/>
            <p:cNvSpPr>
              <a:spLocks noChangeArrowheads="1"/>
            </p:cNvSpPr>
            <p:nvPr/>
          </p:nvSpPr>
          <p:spPr bwMode="auto">
            <a:xfrm>
              <a:off x="3657600" y="4114800"/>
              <a:ext cx="19050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Muscle and Motor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Skill</a:t>
              </a:r>
            </a:p>
            <a:p>
              <a:pPr algn="ctr"/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Fine 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motor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Gross Motor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err="1">
                  <a:solidFill>
                    <a:srgbClr val="5F5F5F"/>
                  </a:solidFill>
                  <a:latin typeface="Trebuchet MS" pitchFamily="34" charset="0"/>
                </a:rPr>
                <a:t>Graphomotor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/>
              <a:endParaRPr lang="en-US" sz="1400" dirty="0"/>
            </a:p>
          </p:txBody>
        </p:sp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6172200" y="2342403"/>
              <a:ext cx="1635567" cy="7655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Problem Solving/ Concepts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(</a:t>
              </a: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Higher Order Thinking)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801" name="AutoShape 12"/>
            <p:cNvSpPr>
              <a:spLocks noChangeArrowheads="1"/>
            </p:cNvSpPr>
            <p:nvPr/>
          </p:nvSpPr>
          <p:spPr bwMode="auto">
            <a:xfrm>
              <a:off x="5486400" y="3505200"/>
              <a:ext cx="1730208" cy="990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Keeping Track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of:</a:t>
              </a:r>
              <a:endParaRPr lang="en-US" sz="1400" dirty="0" smtClean="0">
                <a:solidFill>
                  <a:srgbClr val="5F5F5F"/>
                </a:solidFill>
                <a:latin typeface="Trebuchet MS" pitchFamily="34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Time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The order of things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(Temporal-Sequential Ordering)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228600"/>
            <a:ext cx="8458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Century Gothic" pitchFamily="34" charset="0"/>
              </a:rPr>
              <a:t>What I </a:t>
            </a:r>
            <a:r>
              <a:rPr lang="en-US" sz="3600" b="1" dirty="0" smtClean="0">
                <a:latin typeface="Century Gothic" pitchFamily="34" charset="0"/>
              </a:rPr>
              <a:t>See - Learning 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026" name="Picture 2" descr="C:\Users\jwarner\AppData\Local\Microsoft\Windows\Temporary Internet Files\Content.IE5\P8M1LMVI\MC9001875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648200"/>
            <a:ext cx="1538538" cy="18105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What I </a:t>
            </a:r>
            <a:r>
              <a:rPr lang="en-US" sz="4000" b="1" dirty="0" smtClean="0">
                <a:latin typeface="Century Gothic" pitchFamily="34" charset="0"/>
              </a:rPr>
              <a:t>See - Learning</a:t>
            </a:r>
            <a:endParaRPr lang="en-US" sz="4000" b="1" dirty="0">
              <a:latin typeface="Century Gothic" pitchFamily="34" charset="0"/>
            </a:endParaRPr>
          </a:p>
        </p:txBody>
      </p:sp>
      <p:pic>
        <p:nvPicPr>
          <p:cNvPr id="44034" name="Picture 2" descr="http://e-ducation.net/scientists/Brai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191000" cy="2781300"/>
          </a:xfrm>
          <a:prstGeom prst="rect">
            <a:avLst/>
          </a:prstGeom>
          <a:noFill/>
        </p:spPr>
      </p:pic>
      <p:pic>
        <p:nvPicPr>
          <p:cNvPr id="44036" name="Picture 4" descr="http://www.lssproducts.com/images/large/88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6974" y="1600201"/>
            <a:ext cx="2656375" cy="1905000"/>
          </a:xfrm>
          <a:prstGeom prst="rect">
            <a:avLst/>
          </a:prstGeom>
          <a:noFill/>
        </p:spPr>
      </p:pic>
      <p:pic>
        <p:nvPicPr>
          <p:cNvPr id="7" name="Picture 2" descr="View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495800"/>
            <a:ext cx="3124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ctober 2009 08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648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295400" y="1066801"/>
            <a:ext cx="7550331" cy="4494441"/>
            <a:chOff x="2057400" y="2229599"/>
            <a:chExt cx="5750367" cy="2952001"/>
          </a:xfrm>
        </p:grpSpPr>
        <p:sp>
          <p:nvSpPr>
            <p:cNvPr id="33794" name="AutoShape 4"/>
            <p:cNvSpPr>
              <a:spLocks noChangeArrowheads="1"/>
            </p:cNvSpPr>
            <p:nvPr/>
          </p:nvSpPr>
          <p:spPr bwMode="auto">
            <a:xfrm>
              <a:off x="2350786" y="4372869"/>
              <a:ext cx="1406827" cy="7357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Making and Keeping Friends</a:t>
              </a:r>
            </a:p>
            <a:p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(Social Cognition)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5" name="AutoShape 6"/>
            <p:cNvSpPr>
              <a:spLocks noChangeArrowheads="1"/>
            </p:cNvSpPr>
            <p:nvPr/>
          </p:nvSpPr>
          <p:spPr bwMode="auto">
            <a:xfrm>
              <a:off x="2057400" y="2286000"/>
              <a:ext cx="990600" cy="100234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Attention</a:t>
              </a:r>
            </a:p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Control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Fuel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Input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0utput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6" name="AutoShape 7"/>
            <p:cNvSpPr>
              <a:spLocks noChangeArrowheads="1"/>
            </p:cNvSpPr>
            <p:nvPr/>
          </p:nvSpPr>
          <p:spPr bwMode="auto">
            <a:xfrm>
              <a:off x="2895599" y="2819401"/>
              <a:ext cx="1311470" cy="8252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Memory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Short term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Active working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Long term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7" name="AutoShape 8"/>
            <p:cNvSpPr>
              <a:spLocks noChangeArrowheads="1"/>
            </p:cNvSpPr>
            <p:nvPr/>
          </p:nvSpPr>
          <p:spPr bwMode="auto">
            <a:xfrm>
              <a:off x="4610908" y="2229599"/>
              <a:ext cx="1682994" cy="105103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Understanding and Using Words</a:t>
              </a:r>
            </a:p>
            <a:p>
              <a:pPr algn="ctr"/>
              <a:r>
                <a:rPr lang="en-US" b="1" dirty="0">
                  <a:latin typeface="Trebuchet MS" pitchFamily="34" charset="0"/>
                </a:rPr>
                <a:t>(Language)</a:t>
              </a:r>
              <a:endParaRPr lang="en-US" b="1" dirty="0"/>
            </a:p>
          </p:txBody>
        </p:sp>
        <p:sp>
          <p:nvSpPr>
            <p:cNvPr id="33798" name="AutoShape 9"/>
            <p:cNvSpPr>
              <a:spLocks noChangeArrowheads="1"/>
            </p:cNvSpPr>
            <p:nvPr/>
          </p:nvSpPr>
          <p:spPr bwMode="auto">
            <a:xfrm>
              <a:off x="4153328" y="3059135"/>
              <a:ext cx="1447800" cy="91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Understanding &amp;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Organizing </a:t>
              </a:r>
              <a:endParaRPr lang="en-US" b="1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What I see (Visual Spatial Ordering)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799" name="AutoShape 10"/>
            <p:cNvSpPr>
              <a:spLocks noChangeArrowheads="1"/>
            </p:cNvSpPr>
            <p:nvPr/>
          </p:nvSpPr>
          <p:spPr bwMode="auto">
            <a:xfrm>
              <a:off x="3657600" y="4114800"/>
              <a:ext cx="19050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Muscle and Motor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Skill</a:t>
              </a:r>
            </a:p>
            <a:p>
              <a:pPr algn="ctr"/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 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Fine 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motor</a:t>
              </a: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Gross Motor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err="1">
                  <a:solidFill>
                    <a:srgbClr val="5F5F5F"/>
                  </a:solidFill>
                  <a:latin typeface="Trebuchet MS" pitchFamily="34" charset="0"/>
                </a:rPr>
                <a:t>Graphomotor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/>
              <a:endParaRPr lang="en-US" sz="1400" dirty="0"/>
            </a:p>
          </p:txBody>
        </p:sp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6172200" y="2342403"/>
              <a:ext cx="1635567" cy="7655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Problem Solving/ Concepts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(</a:t>
              </a: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Higher Order Thinking)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33801" name="AutoShape 12"/>
            <p:cNvSpPr>
              <a:spLocks noChangeArrowheads="1"/>
            </p:cNvSpPr>
            <p:nvPr/>
          </p:nvSpPr>
          <p:spPr bwMode="auto">
            <a:xfrm>
              <a:off x="5486400" y="3505200"/>
              <a:ext cx="1730208" cy="990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Keeping Track </a:t>
              </a:r>
              <a:r>
                <a:rPr lang="en-US" b="1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of:</a:t>
              </a:r>
              <a:endParaRPr lang="en-US" sz="1400" dirty="0" smtClean="0">
                <a:solidFill>
                  <a:srgbClr val="5F5F5F"/>
                </a:solidFill>
                <a:latin typeface="Trebuchet MS" pitchFamily="34" charset="0"/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5F5F5F"/>
                  </a:solidFill>
                  <a:latin typeface="Trebuchet MS" pitchFamily="34" charset="0"/>
                </a:rPr>
                <a:t>Time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The order of things</a:t>
              </a:r>
              <a:endParaRPr lang="en-US" sz="1400" dirty="0">
                <a:solidFill>
                  <a:srgbClr val="5F5F5F"/>
                </a:solidFill>
              </a:endParaRPr>
            </a:p>
            <a:p>
              <a:pPr algn="l">
                <a:buFont typeface="Wingdings" pitchFamily="2" charset="2"/>
                <a:buChar char="§"/>
              </a:pPr>
              <a:r>
                <a:rPr lang="en-US" sz="1400" dirty="0">
                  <a:solidFill>
                    <a:srgbClr val="5F5F5F"/>
                  </a:solidFill>
                  <a:latin typeface="Trebuchet MS" pitchFamily="34" charset="0"/>
                </a:rPr>
                <a:t>(Temporal-Sequential Ordering)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228600"/>
            <a:ext cx="8458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Century Gothic" pitchFamily="34" charset="0"/>
              </a:rPr>
              <a:t>Language - Learning 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026" name="Picture 2" descr="C:\Users\jwarner\AppData\Local\Microsoft\Windows\Temporary Internet Files\Content.IE5\P8M1LMVI\MC9001875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648200"/>
            <a:ext cx="1538538" cy="18105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1422</TotalTime>
  <Words>1742</Words>
  <Application>Microsoft Office PowerPoint</Application>
  <PresentationFormat>On-screen Show (4:3)</PresentationFormat>
  <Paragraphs>312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Slide 1</vt:lpstr>
      <vt:lpstr>Six G.L.U.E. Steps</vt:lpstr>
      <vt:lpstr>Slide 3</vt:lpstr>
      <vt:lpstr>Slide 4</vt:lpstr>
      <vt:lpstr>Memory - Learning</vt:lpstr>
      <vt:lpstr>Memory - Learning</vt:lpstr>
      <vt:lpstr>Slide 7</vt:lpstr>
      <vt:lpstr>What I See - Learning</vt:lpstr>
      <vt:lpstr>Slide 9</vt:lpstr>
      <vt:lpstr>Language - Learning</vt:lpstr>
      <vt:lpstr>Slide 11</vt:lpstr>
      <vt:lpstr>Time - Learning</vt:lpstr>
      <vt:lpstr>Slide 13</vt:lpstr>
      <vt:lpstr>Physical</vt:lpstr>
      <vt:lpstr>Slide 15</vt:lpstr>
      <vt:lpstr>Intellectual Disabilities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&amp; Kim  DeCamp</dc:creator>
  <cp:lastModifiedBy>Newman</cp:lastModifiedBy>
  <cp:revision>128</cp:revision>
  <dcterms:created xsi:type="dcterms:W3CDTF">2009-10-12T12:32:19Z</dcterms:created>
  <dcterms:modified xsi:type="dcterms:W3CDTF">2012-06-19T21:17:39Z</dcterms:modified>
</cp:coreProperties>
</file>